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4"/>
  </p:sldMasterIdLst>
  <p:notesMasterIdLst>
    <p:notesMasterId r:id="rId30"/>
  </p:notesMasterIdLst>
  <p:sldIdLst>
    <p:sldId id="256" r:id="rId5"/>
    <p:sldId id="424" r:id="rId6"/>
    <p:sldId id="425" r:id="rId7"/>
    <p:sldId id="423" r:id="rId8"/>
    <p:sldId id="356" r:id="rId9"/>
    <p:sldId id="365" r:id="rId10"/>
    <p:sldId id="408" r:id="rId11"/>
    <p:sldId id="345" r:id="rId12"/>
    <p:sldId id="346" r:id="rId13"/>
    <p:sldId id="399" r:id="rId14"/>
    <p:sldId id="404" r:id="rId15"/>
    <p:sldId id="403" r:id="rId16"/>
    <p:sldId id="405" r:id="rId17"/>
    <p:sldId id="420" r:id="rId18"/>
    <p:sldId id="409" r:id="rId19"/>
    <p:sldId id="349" r:id="rId20"/>
    <p:sldId id="340" r:id="rId21"/>
    <p:sldId id="341" r:id="rId22"/>
    <p:sldId id="381" r:id="rId23"/>
    <p:sldId id="422" r:id="rId24"/>
    <p:sldId id="421" r:id="rId25"/>
    <p:sldId id="410" r:id="rId26"/>
    <p:sldId id="411" r:id="rId27"/>
    <p:sldId id="426" r:id="rId28"/>
    <p:sldId id="412" r:id="rId29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y Simons-Rudolph" initials="AS" lastIdx="4" clrIdx="0">
    <p:extLst>
      <p:ext uri="{19B8F6BF-5375-455C-9EA6-DF929625EA0E}">
        <p15:presenceInfo xmlns:p15="http://schemas.microsoft.com/office/powerpoint/2012/main" userId="S::ASimons-Rudolph@PIRE.org::dc255270-e07f-4111-939b-85d7755432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1B2C41-E88C-4075-9BB8-C16B18276D5D}" v="7" dt="2019-08-15T12:52:54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81695" autoAdjust="0"/>
  </p:normalViewPr>
  <p:slideViewPr>
    <p:cSldViewPr>
      <p:cViewPr varScale="1">
        <p:scale>
          <a:sx n="93" d="100"/>
          <a:sy n="93" d="100"/>
        </p:scale>
        <p:origin x="226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-fs2\share\Share%20-S%20Drive\New%20Mexico%20Evaluation\Needs%20Assessment%20Measurement%20Tools\NM%20SPF%20SIG%20CS\2019%20CS\Data%20analysis\estimates%20with%20weights\Graphing%20tren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-fs2\share\Share%20-S%20Drive\New%20Mexico%20Evaluation\Needs%20Assessment%20Measurement%20Tools\NM%20SPF%20SIG%20CS\2019%20CS\Data%20analysis\estimates%20with%20weights\Graphing%20tren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c-fs2\share\Share%20-S%20Drive\New%20Mexico%20Evaluation\Needs%20Assessment%20Measurement%20Tools\NM%20SPF%20SIG%20CS\2019%20CS\Data%20analysis\estimates%20with%20weights\Graphing%20trend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c-fs2\share\Share%20-S%20Drive\New%20Mexico%20Evaluation\Needs%20Assessment%20Measurement%20Tools\NM%20SPF%20SIG%20CS\2019%20CS\Data%20analysis\estimates%20with%20weights\reporting%20template%20results\community%20survey%20figure_state%20lev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c-fs2\share\Share%20-S%20Drive\New%20Mexico%20Evaluation\Needs%20Assessment%20Measurement%20Tools\NM%20SPF%20SIG%20CS\2019%20CS\Data%20analysis\estimates%20with%20weights\reporting%20template%20results\community%20survey%20figure_state%20lev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'Alcohol Trends'!$C$22</c:f>
              <c:strCache>
                <c:ptCount val="1"/>
                <c:pt idx="0">
                  <c:v>Past 30 day drinking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'Alcohol Trends'!$B$23:$B$28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'Alcohol Trends'!$C$23:$C$28</c:f>
              <c:numCache>
                <c:formatCode>General</c:formatCode>
                <c:ptCount val="6"/>
                <c:pt idx="0">
                  <c:v>39.1</c:v>
                </c:pt>
                <c:pt idx="1">
                  <c:v>45.9</c:v>
                </c:pt>
                <c:pt idx="2">
                  <c:v>47.5</c:v>
                </c:pt>
                <c:pt idx="3">
                  <c:v>47.6</c:v>
                </c:pt>
                <c:pt idx="4">
                  <c:v>46.9</c:v>
                </c:pt>
                <c:pt idx="5">
                  <c:v>46.7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F5-4FF5-84E8-1E73878FED5E}"/>
            </c:ext>
          </c:extLst>
        </c:ser>
        <c:ser>
          <c:idx val="1"/>
          <c:order val="1"/>
          <c:tx>
            <c:strRef>
              <c:f>'Alcohol Trends'!$D$22</c:f>
              <c:strCache>
                <c:ptCount val="1"/>
                <c:pt idx="0">
                  <c:v>Past 30 day binge drinking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'Alcohol Trends'!$B$23:$B$28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'Alcohol Trends'!$D$23:$D$28</c:f>
              <c:numCache>
                <c:formatCode>General</c:formatCode>
                <c:ptCount val="6"/>
                <c:pt idx="0">
                  <c:v>18.7</c:v>
                </c:pt>
                <c:pt idx="1">
                  <c:v>16.8</c:v>
                </c:pt>
                <c:pt idx="2">
                  <c:v>16.100000000000001</c:v>
                </c:pt>
                <c:pt idx="3">
                  <c:v>16.3</c:v>
                </c:pt>
                <c:pt idx="4">
                  <c:v>14.4</c:v>
                </c:pt>
                <c:pt idx="5">
                  <c:v>16.100000000000001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F5-4FF5-84E8-1E73878FED5E}"/>
            </c:ext>
          </c:extLst>
        </c:ser>
        <c:ser>
          <c:idx val="2"/>
          <c:order val="2"/>
          <c:tx>
            <c:strRef>
              <c:f>'Alcohol Trends'!$E$22</c:f>
              <c:strCache>
                <c:ptCount val="1"/>
                <c:pt idx="0">
                  <c:v>Heavy Drinking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'Alcohol Trends'!$B$23:$B$28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'Alcohol Trends'!$E$23:$E$28</c:f>
              <c:numCache>
                <c:formatCode>General</c:formatCode>
                <c:ptCount val="6"/>
                <c:pt idx="1">
                  <c:v>4.4000000000000004</c:v>
                </c:pt>
                <c:pt idx="2">
                  <c:v>3.5</c:v>
                </c:pt>
                <c:pt idx="3">
                  <c:v>4</c:v>
                </c:pt>
                <c:pt idx="4">
                  <c:v>3.2</c:v>
                </c:pt>
                <c:pt idx="5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F5-4FF5-84E8-1E73878FED5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57874520"/>
        <c:axId val="457873736"/>
      </c:lineChart>
      <c:catAx>
        <c:axId val="457874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NMCS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873736"/>
        <c:crosses val="autoZero"/>
        <c:auto val="1"/>
        <c:lblAlgn val="ctr"/>
        <c:lblOffset val="100"/>
        <c:noMultiLvlLbl val="0"/>
      </c:catAx>
      <c:valAx>
        <c:axId val="457873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Weighted 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874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'Alcohol Trends'!$C$30</c:f>
              <c:strCache>
                <c:ptCount val="1"/>
                <c:pt idx="0">
                  <c:v>Past 30 day driving after having "perhaps too much to drink"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8875109361329836E-2"/>
                  <c:y val="-5.131578769260340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D4-4344-8DF7-3974764973A1}"/>
                </c:ext>
              </c:extLst>
            </c:dLbl>
            <c:dLbl>
              <c:idx val="3"/>
              <c:layout>
                <c:manualLayout>
                  <c:x val="-3.9430664916885391E-2"/>
                  <c:y val="2.92504050712072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D4-4344-8DF7-3974764973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'Alcohol Trends'!$B$31:$B$36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'Alcohol Trends'!$C$31:$C$36</c:f>
              <c:numCache>
                <c:formatCode>General</c:formatCode>
                <c:ptCount val="6"/>
                <c:pt idx="0">
                  <c:v>2.7</c:v>
                </c:pt>
                <c:pt idx="1">
                  <c:v>4.5</c:v>
                </c:pt>
                <c:pt idx="2">
                  <c:v>3.5</c:v>
                </c:pt>
                <c:pt idx="3">
                  <c:v>3.5</c:v>
                </c:pt>
                <c:pt idx="4">
                  <c:v>3.7</c:v>
                </c:pt>
                <c:pt idx="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D4-4344-8DF7-3974764973A1}"/>
            </c:ext>
          </c:extLst>
        </c:ser>
        <c:ser>
          <c:idx val="1"/>
          <c:order val="1"/>
          <c:tx>
            <c:strRef>
              <c:f>'Alcohol Trends'!$D$30</c:f>
              <c:strCache>
                <c:ptCount val="1"/>
                <c:pt idx="0">
                  <c:v>Past 30-day Binge drinking and driving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208442694663166E-2"/>
                  <c:y val="3.2688603455254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D4-4344-8DF7-3974764973A1}"/>
                </c:ext>
              </c:extLst>
            </c:dLbl>
            <c:dLbl>
              <c:idx val="2"/>
              <c:layout>
                <c:manualLayout>
                  <c:x val="-5.3319553805774279E-2"/>
                  <c:y val="3.9565000223347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D4-4344-8DF7-3974764973A1}"/>
                </c:ext>
              </c:extLst>
            </c:dLbl>
            <c:dLbl>
              <c:idx val="3"/>
              <c:layout>
                <c:manualLayout>
                  <c:x val="-3.9430664916885391E-2"/>
                  <c:y val="2.92504050712072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D4-4344-8DF7-3974764973A1}"/>
                </c:ext>
              </c:extLst>
            </c:dLbl>
            <c:dLbl>
              <c:idx val="4"/>
              <c:layout>
                <c:manualLayout>
                  <c:x val="-3.6652887139107609E-2"/>
                  <c:y val="3.61268018393007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D4-4344-8DF7-3974764973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'Alcohol Trends'!$B$31:$B$36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'Alcohol Trends'!$D$31:$D$36</c:f>
              <c:numCache>
                <c:formatCode>General</c:formatCode>
                <c:ptCount val="6"/>
                <c:pt idx="0">
                  <c:v>2.7</c:v>
                </c:pt>
                <c:pt idx="1">
                  <c:v>3.6</c:v>
                </c:pt>
                <c:pt idx="2">
                  <c:v>2.9</c:v>
                </c:pt>
                <c:pt idx="3">
                  <c:v>2.8</c:v>
                </c:pt>
                <c:pt idx="4">
                  <c:v>2.8</c:v>
                </c:pt>
                <c:pt idx="5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4D4-4344-8DF7-3974764973A1}"/>
            </c:ext>
          </c:extLst>
        </c:ser>
        <c:ser>
          <c:idx val="2"/>
          <c:order val="2"/>
          <c:tx>
            <c:strRef>
              <c:f>'Alcohol Trends'!$E$30</c:f>
              <c:strCache>
                <c:ptCount val="1"/>
                <c:pt idx="0">
                  <c:v>Provided alcohol to a minor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6097331583552054E-2"/>
                  <c:y val="-3.6075364225681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D4-4344-8DF7-3974764973A1}"/>
                </c:ext>
              </c:extLst>
            </c:dLbl>
            <c:dLbl>
              <c:idx val="2"/>
              <c:layout>
                <c:manualLayout>
                  <c:x val="-3.6652887139107609E-2"/>
                  <c:y val="-3.26371658416344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D4-4344-8DF7-3974764973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'Alcohol Trends'!$B$31:$B$36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'Alcohol Trends'!$E$31:$E$36</c:f>
              <c:numCache>
                <c:formatCode>General</c:formatCode>
                <c:ptCount val="6"/>
                <c:pt idx="0">
                  <c:v>2.9</c:v>
                </c:pt>
                <c:pt idx="1">
                  <c:v>3.6</c:v>
                </c:pt>
                <c:pt idx="2">
                  <c:v>3.1</c:v>
                </c:pt>
                <c:pt idx="3">
                  <c:v>3.9</c:v>
                </c:pt>
                <c:pt idx="4">
                  <c:v>2.9</c:v>
                </c:pt>
                <c:pt idx="5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4D4-4344-8DF7-3974764973A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3071792"/>
        <c:axId val="233072184"/>
      </c:lineChart>
      <c:catAx>
        <c:axId val="233071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NMCS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072184"/>
        <c:crosses val="autoZero"/>
        <c:auto val="1"/>
        <c:lblAlgn val="ctr"/>
        <c:lblOffset val="100"/>
        <c:noMultiLvlLbl val="0"/>
      </c:catAx>
      <c:valAx>
        <c:axId val="2330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Weighted 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07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'Rx Drug Trends'!$A$12</c:f>
              <c:strCache>
                <c:ptCount val="1"/>
                <c:pt idx="0">
                  <c:v>Perceived moderate or great risk of harm of misusing Rx painkillers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'Rx Drug Trends'!$B$11:$G$11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'Rx Drug Trends'!$B$12:$G$12</c:f>
              <c:numCache>
                <c:formatCode>General</c:formatCode>
                <c:ptCount val="6"/>
                <c:pt idx="0">
                  <c:v>85.7</c:v>
                </c:pt>
                <c:pt idx="1">
                  <c:v>81.900000000000006</c:v>
                </c:pt>
                <c:pt idx="2" formatCode="0.0">
                  <c:v>85</c:v>
                </c:pt>
                <c:pt idx="3" formatCode="0.0">
                  <c:v>84.1</c:v>
                </c:pt>
                <c:pt idx="4">
                  <c:v>88.3</c:v>
                </c:pt>
                <c:pt idx="5">
                  <c:v>84.9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14-4AE2-B77B-FFF34389BB9D}"/>
            </c:ext>
          </c:extLst>
        </c:ser>
        <c:ser>
          <c:idx val="1"/>
          <c:order val="1"/>
          <c:tx>
            <c:strRef>
              <c:f>'Rx Drug Trends'!$A$13</c:f>
              <c:strCache>
                <c:ptCount val="1"/>
                <c:pt idx="0">
                  <c:v>Sharing or giving Rx painkillers in past year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'Rx Drug Trends'!$B$11:$G$11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'Rx Drug Trends'!$B$13:$G$13</c:f>
              <c:numCache>
                <c:formatCode>General</c:formatCode>
                <c:ptCount val="6"/>
                <c:pt idx="0">
                  <c:v>5.6</c:v>
                </c:pt>
                <c:pt idx="1">
                  <c:v>6.5</c:v>
                </c:pt>
                <c:pt idx="2" formatCode="0.0">
                  <c:v>6</c:v>
                </c:pt>
                <c:pt idx="3" formatCode="0.0">
                  <c:v>5.9</c:v>
                </c:pt>
                <c:pt idx="4">
                  <c:v>5.3</c:v>
                </c:pt>
                <c:pt idx="5">
                  <c:v>5.0999999999999996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14-4AE2-B77B-FFF34389BB9D}"/>
            </c:ext>
          </c:extLst>
        </c:ser>
        <c:ser>
          <c:idx val="2"/>
          <c:order val="2"/>
          <c:tx>
            <c:strRef>
              <c:f>'Rx Drug Trends'!$A$14</c:f>
              <c:strCache>
                <c:ptCount val="1"/>
                <c:pt idx="0">
                  <c:v>Rx painkillers stored inlocked box or cabinet*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'Rx Drug Trends'!$B$11:$G$11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'Rx Drug Trends'!$B$14:$G$14</c:f>
              <c:numCache>
                <c:formatCode>General</c:formatCode>
                <c:ptCount val="6"/>
                <c:pt idx="0">
                  <c:v>56.3</c:v>
                </c:pt>
                <c:pt idx="1">
                  <c:v>37.200000000000003</c:v>
                </c:pt>
                <c:pt idx="2">
                  <c:v>38.200000000000003</c:v>
                </c:pt>
                <c:pt idx="3" formatCode="0.0">
                  <c:v>41.7</c:v>
                </c:pt>
                <c:pt idx="4">
                  <c:v>38.5</c:v>
                </c:pt>
                <c:pt idx="5">
                  <c:v>41.5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14-4AE2-B77B-FFF34389BB9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3074144"/>
        <c:axId val="233074536"/>
      </c:lineChart>
      <c:catAx>
        <c:axId val="23307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074536"/>
        <c:crosses val="autoZero"/>
        <c:auto val="1"/>
        <c:lblAlgn val="ctr"/>
        <c:lblOffset val="100"/>
        <c:noMultiLvlLbl val="0"/>
      </c:catAx>
      <c:valAx>
        <c:axId val="233074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Weighted Percent</a:t>
                </a:r>
              </a:p>
            </c:rich>
          </c:tx>
          <c:layout>
            <c:manualLayout>
              <c:xMode val="edge"/>
              <c:yMode val="edge"/>
              <c:x val="6.2305295950155761E-3"/>
              <c:y val="0.263793877617149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07414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'Rx reason'!$K$1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'Rx reason'!$J$2:$J$8</c:f>
              <c:strCache>
                <c:ptCount val="7"/>
                <c:pt idx="0">
                  <c:v>To have fun with a friend or friend(s) socially</c:v>
                </c:pt>
                <c:pt idx="1">
                  <c:v>To get high, messed up or stoned </c:v>
                </c:pt>
                <c:pt idx="2">
                  <c:v>To cope with anxiety or stress</c:v>
                </c:pt>
                <c:pt idx="3">
                  <c:v>Another reason</c:v>
                </c:pt>
                <c:pt idx="4">
                  <c:v>To help me sleep</c:v>
                </c:pt>
                <c:pt idx="5">
                  <c:v>For pain not identified by my physician</c:v>
                </c:pt>
                <c:pt idx="6">
                  <c:v>To treat pain that my doctor or dentist identified </c:v>
                </c:pt>
              </c:strCache>
            </c:strRef>
          </c:cat>
          <c:val>
            <c:numRef>
              <c:f>'Rx reason'!$K$2:$K$8</c:f>
              <c:numCache>
                <c:formatCode>0.0</c:formatCode>
                <c:ptCount val="7"/>
                <c:pt idx="0">
                  <c:v>1.8</c:v>
                </c:pt>
                <c:pt idx="1">
                  <c:v>2.5</c:v>
                </c:pt>
                <c:pt idx="2">
                  <c:v>5.4</c:v>
                </c:pt>
                <c:pt idx="3">
                  <c:v>5.4</c:v>
                </c:pt>
                <c:pt idx="4">
                  <c:v>6.9</c:v>
                </c:pt>
                <c:pt idx="5">
                  <c:v>14.8</c:v>
                </c:pt>
                <c:pt idx="6">
                  <c:v>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0-4814-A7B7-60AC79FF7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882656"/>
        <c:axId val="172043864"/>
      </c:barChart>
      <c:catAx>
        <c:axId val="1718826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72043864"/>
        <c:crosses val="autoZero"/>
        <c:auto val="1"/>
        <c:lblAlgn val="ctr"/>
        <c:lblOffset val="100"/>
        <c:noMultiLvlLbl val="0"/>
      </c:catAx>
      <c:valAx>
        <c:axId val="17204386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Weighted 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71882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'RX source'!$J$1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'RX source'!$I$2:$I$7</c:f>
              <c:strCache>
                <c:ptCount val="6"/>
                <c:pt idx="0">
                  <c:v>Taken from someone without asking</c:v>
                </c:pt>
                <c:pt idx="1">
                  <c:v>Other places (e.g., Mexico, internet)</c:v>
                </c:pt>
                <c:pt idx="2">
                  <c:v>Bought from somebody (e.g., friend, dealer)</c:v>
                </c:pt>
                <c:pt idx="3">
                  <c:v>Friend shared </c:v>
                </c:pt>
                <c:pt idx="4">
                  <c:v>Family member shared </c:v>
                </c:pt>
                <c:pt idx="5">
                  <c:v>One doctor/doctors prescribed or gave to me</c:v>
                </c:pt>
              </c:strCache>
            </c:strRef>
          </c:cat>
          <c:val>
            <c:numRef>
              <c:f>'RX source'!$J$2:$J$7</c:f>
              <c:numCache>
                <c:formatCode>0.0</c:formatCode>
                <c:ptCount val="6"/>
                <c:pt idx="0">
                  <c:v>1.1000000000000001</c:v>
                </c:pt>
                <c:pt idx="1">
                  <c:v>2.1</c:v>
                </c:pt>
                <c:pt idx="2">
                  <c:v>2.8</c:v>
                </c:pt>
                <c:pt idx="3">
                  <c:v>5</c:v>
                </c:pt>
                <c:pt idx="4">
                  <c:v>6.3</c:v>
                </c:pt>
                <c:pt idx="5">
                  <c:v>81.8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F-48E9-B8F9-C09856385E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690840"/>
        <c:axId val="172099496"/>
      </c:barChart>
      <c:catAx>
        <c:axId val="1726908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72099496"/>
        <c:crosses val="autoZero"/>
        <c:auto val="1"/>
        <c:lblAlgn val="ctr"/>
        <c:lblOffset val="100"/>
        <c:noMultiLvlLbl val="0"/>
      </c:catAx>
      <c:valAx>
        <c:axId val="1720994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Weighted %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72690840"/>
        <c:crosses val="autoZero"/>
        <c:crossBetween val="between"/>
        <c:majorUnit val="18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FFC6D03-F542-41BC-9F40-4340495DE36E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794C52B-62D2-46CC-84E9-8A72CC5F3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75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5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5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5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0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7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9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12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84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7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4C52B-62D2-46CC-84E9-8A72CC5F3BA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54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04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0611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239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84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10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75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77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7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5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7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3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1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69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55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5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B5DD-2275-4B7A-A458-3D6D243733E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3B39A-9D10-43B2-9B1A-FA3D6A1B0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1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asimons-rudolph@pire.org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clopez@pire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illiott@pire.org" TargetMode="External"/><Relationship Id="rId11" Type="http://schemas.openxmlformats.org/officeDocument/2006/relationships/hyperlink" Target="mailto:lzhang@pire.org" TargetMode="External"/><Relationship Id="rId5" Type="http://schemas.openxmlformats.org/officeDocument/2006/relationships/hyperlink" Target="mailto:melias@pire.org" TargetMode="External"/><Relationship Id="rId10" Type="http://schemas.openxmlformats.org/officeDocument/2006/relationships/hyperlink" Target="mailto:kzamarin@pire.org" TargetMode="External"/><Relationship Id="rId4" Type="http://schemas.openxmlformats.org/officeDocument/2006/relationships/hyperlink" Target="mailto:dcurrey@pire.org" TargetMode="External"/><Relationship Id="rId9" Type="http://schemas.openxmlformats.org/officeDocument/2006/relationships/hyperlink" Target="mailto:mwaller@pire.or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0200" y="495300"/>
            <a:ext cx="3733800" cy="2362200"/>
          </a:xfrm>
        </p:spPr>
        <p:txBody>
          <a:bodyPr>
            <a:normAutofit/>
          </a:bodyPr>
          <a:lstStyle/>
          <a:p>
            <a:r>
              <a:rPr lang="en-US" sz="3500" b="1" dirty="0"/>
              <a:t>NM OSAP Recipients Meeting </a:t>
            </a:r>
          </a:p>
          <a:p>
            <a:r>
              <a:rPr lang="en-US" sz="3500" b="1" dirty="0"/>
              <a:t>August 20, 2019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686161"/>
            <a:ext cx="2514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295400"/>
            <a:ext cx="56388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NM State Evaluation Team</a:t>
            </a:r>
          </a:p>
          <a:p>
            <a:pPr lvl="1" algn="l"/>
            <a:r>
              <a:rPr lang="en-US" dirty="0"/>
              <a:t>Dave </a:t>
            </a:r>
            <a:r>
              <a:rPr lang="en-US" dirty="0" err="1"/>
              <a:t>Currey</a:t>
            </a:r>
            <a:r>
              <a:rPr lang="en-US" dirty="0"/>
              <a:t>, Ph.D. </a:t>
            </a:r>
            <a:r>
              <a:rPr lang="en-US" dirty="0">
                <a:hlinkClick r:id="rId4"/>
              </a:rPr>
              <a:t>dcurrey@pire.org</a:t>
            </a:r>
            <a:endParaRPr lang="en-US" dirty="0"/>
          </a:p>
          <a:p>
            <a:pPr lvl="1" algn="l"/>
            <a:r>
              <a:rPr lang="en-US" dirty="0"/>
              <a:t>Marissa Elias, MPH - </a:t>
            </a:r>
            <a:r>
              <a:rPr lang="en-US" dirty="0">
                <a:hlinkClick r:id="rId5"/>
              </a:rPr>
              <a:t>melias@pire.org</a:t>
            </a:r>
            <a:endParaRPr lang="en-US" dirty="0"/>
          </a:p>
          <a:p>
            <a:pPr lvl="1" algn="l"/>
            <a:r>
              <a:rPr lang="en-US" dirty="0"/>
              <a:t>Liz </a:t>
            </a:r>
            <a:r>
              <a:rPr lang="en-US" dirty="0" err="1"/>
              <a:t>Lilliott</a:t>
            </a:r>
            <a:r>
              <a:rPr lang="en-US" dirty="0"/>
              <a:t>, Ph.D. – </a:t>
            </a:r>
            <a:r>
              <a:rPr lang="en-US" dirty="0">
                <a:hlinkClick r:id="rId6"/>
              </a:rPr>
              <a:t>Lilliott@pire.org</a:t>
            </a:r>
            <a:r>
              <a:rPr lang="en-US" dirty="0"/>
              <a:t> </a:t>
            </a:r>
          </a:p>
          <a:p>
            <a:pPr lvl="1" algn="l"/>
            <a:r>
              <a:rPr lang="en-US" dirty="0"/>
              <a:t>Christina Lopez-Gutierrez - </a:t>
            </a:r>
            <a:r>
              <a:rPr lang="en-US" dirty="0">
                <a:hlinkClick r:id="rId7"/>
              </a:rPr>
              <a:t>clopez@pire.org</a:t>
            </a:r>
            <a:endParaRPr lang="en-US" dirty="0"/>
          </a:p>
          <a:p>
            <a:pPr lvl="1" algn="l"/>
            <a:r>
              <a:rPr lang="en-US" dirty="0"/>
              <a:t>Ashley Simons-Rudolph, Ph.D. </a:t>
            </a:r>
            <a:r>
              <a:rPr lang="en-US" dirty="0">
                <a:hlinkClick r:id="rId8"/>
              </a:rPr>
              <a:t>asimons-rudolph@pire.org</a:t>
            </a:r>
            <a:endParaRPr lang="en-US" dirty="0"/>
          </a:p>
          <a:p>
            <a:pPr lvl="1" algn="l"/>
            <a:r>
              <a:rPr lang="en-US" dirty="0"/>
              <a:t>Martha Waller, Ph.D. – </a:t>
            </a:r>
            <a:r>
              <a:rPr lang="en-US" dirty="0">
                <a:hlinkClick r:id="rId9"/>
              </a:rPr>
              <a:t>mwaller@pire.org</a:t>
            </a:r>
            <a:endParaRPr lang="en-US" dirty="0"/>
          </a:p>
          <a:p>
            <a:pPr lvl="1" algn="l"/>
            <a:r>
              <a:rPr lang="en-US" dirty="0"/>
              <a:t>Kim </a:t>
            </a:r>
            <a:r>
              <a:rPr lang="en-US" dirty="0" err="1"/>
              <a:t>Zamarin</a:t>
            </a:r>
            <a:r>
              <a:rPr lang="en-US" dirty="0"/>
              <a:t>, MPH -  </a:t>
            </a:r>
            <a:r>
              <a:rPr lang="en-US" u="sng" dirty="0">
                <a:hlinkClick r:id="rId10"/>
              </a:rPr>
              <a:t>kzamarin@pire.org</a:t>
            </a:r>
            <a:endParaRPr lang="en-US" u="sng" dirty="0"/>
          </a:p>
          <a:p>
            <a:pPr lvl="1" algn="l"/>
            <a:r>
              <a:rPr lang="en-US" dirty="0"/>
              <a:t>Lei Zhang, Ph.D. -  </a:t>
            </a:r>
            <a:r>
              <a:rPr lang="en-US" dirty="0">
                <a:hlinkClick r:id="rId11"/>
              </a:rPr>
              <a:t>lzhang@pire.org</a:t>
            </a:r>
            <a:r>
              <a:rPr lang="en-US" dirty="0"/>
              <a:t>   </a:t>
            </a:r>
          </a:p>
          <a:p>
            <a:pPr lvl="1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264DA5C-7921-42D3-96DF-479CAADEC962}"/>
              </a:ext>
            </a:extLst>
          </p:cNvPr>
          <p:cNvSpPr txBox="1">
            <a:spLocks/>
          </p:cNvSpPr>
          <p:nvPr/>
        </p:nvSpPr>
        <p:spPr>
          <a:xfrm>
            <a:off x="6248400" y="5181600"/>
            <a:ext cx="2743200" cy="857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19124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730EF-9482-4E01-8521-17A48A65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85800"/>
            <a:ext cx="6858000" cy="1293028"/>
          </a:xfrm>
        </p:spPr>
        <p:txBody>
          <a:bodyPr>
            <a:normAutofit/>
          </a:bodyPr>
          <a:lstStyle/>
          <a:p>
            <a:r>
              <a:rPr lang="en-US" dirty="0"/>
              <a:t>Perception of </a:t>
            </a:r>
            <a:r>
              <a:rPr lang="en-US" dirty="0" err="1"/>
              <a:t>RIsk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05289E-C631-41E9-AF2F-2762B0F12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83006"/>
              </p:ext>
            </p:extLst>
          </p:nvPr>
        </p:nvGraphicFramePr>
        <p:xfrm>
          <a:off x="152400" y="2057400"/>
          <a:ext cx="8877300" cy="46505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57133">
                  <a:extLst>
                    <a:ext uri="{9D8B030D-6E8A-4147-A177-3AD203B41FA5}">
                      <a16:colId xmlns:a16="http://schemas.microsoft.com/office/drawing/2014/main" val="697087083"/>
                    </a:ext>
                  </a:extLst>
                </a:gridCol>
                <a:gridCol w="1920167">
                  <a:extLst>
                    <a:ext uri="{9D8B030D-6E8A-4147-A177-3AD203B41FA5}">
                      <a16:colId xmlns:a16="http://schemas.microsoft.com/office/drawing/2014/main" val="3756367656"/>
                    </a:ext>
                  </a:extLst>
                </a:gridCol>
              </a:tblGrid>
              <a:tr h="14281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Indicators from NMCS 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2019 State-level Weighted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510818"/>
                  </a:ext>
                </a:extLst>
              </a:tr>
              <a:tr h="10741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Likelihood of police breaking up parties where teens are drinking: Very or somewhat Likely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62.3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62095905"/>
                  </a:ext>
                </a:extLst>
              </a:tr>
              <a:tr h="10741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Likelihood of police arresting an adult for giving alcohol to someone under 21: Very or somewhat Likely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66.6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85522959"/>
                  </a:ext>
                </a:extLst>
              </a:tr>
              <a:tr h="10741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Likelihood of being stopped by police if driving after drinking too much: Very or somewhat Likely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72.6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3214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17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2CF4-CF7E-4C52-89AA-C69F0B80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Access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F80F02-B778-4075-8F32-372BAC742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553315"/>
              </p:ext>
            </p:extLst>
          </p:nvPr>
        </p:nvGraphicFramePr>
        <p:xfrm>
          <a:off x="152400" y="2057400"/>
          <a:ext cx="8877300" cy="25317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57133">
                  <a:extLst>
                    <a:ext uri="{9D8B030D-6E8A-4147-A177-3AD203B41FA5}">
                      <a16:colId xmlns:a16="http://schemas.microsoft.com/office/drawing/2014/main" val="697087083"/>
                    </a:ext>
                  </a:extLst>
                </a:gridCol>
                <a:gridCol w="1920167">
                  <a:extLst>
                    <a:ext uri="{9D8B030D-6E8A-4147-A177-3AD203B41FA5}">
                      <a16:colId xmlns:a16="http://schemas.microsoft.com/office/drawing/2014/main" val="3756367656"/>
                    </a:ext>
                  </a:extLst>
                </a:gridCol>
              </a:tblGrid>
              <a:tr h="14281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Indicator from NMCS 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2019 State-level Weighted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510818"/>
                  </a:ext>
                </a:extLst>
              </a:tr>
              <a:tr h="10741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Bought alcohol at a store, a restaurant or public place(among youth ages 18-20 who used alcohol last 30 days)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62095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82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730EF-9482-4E01-8521-17A48A65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28600"/>
            <a:ext cx="4953000" cy="1293028"/>
          </a:xfrm>
        </p:spPr>
        <p:txBody>
          <a:bodyPr>
            <a:normAutofit/>
          </a:bodyPr>
          <a:lstStyle/>
          <a:p>
            <a:r>
              <a:rPr lang="en-US" dirty="0"/>
              <a:t>Social Access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9E8B28-7D18-4794-A28C-96DE45FAE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63381"/>
              </p:ext>
            </p:extLst>
          </p:nvPr>
        </p:nvGraphicFramePr>
        <p:xfrm>
          <a:off x="304800" y="1447800"/>
          <a:ext cx="8610600" cy="5065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4602">
                  <a:extLst>
                    <a:ext uri="{9D8B030D-6E8A-4147-A177-3AD203B41FA5}">
                      <a16:colId xmlns:a16="http://schemas.microsoft.com/office/drawing/2014/main" val="1078440149"/>
                    </a:ext>
                  </a:extLst>
                </a:gridCol>
                <a:gridCol w="1845998">
                  <a:extLst>
                    <a:ext uri="{9D8B030D-6E8A-4147-A177-3AD203B41FA5}">
                      <a16:colId xmlns:a16="http://schemas.microsoft.com/office/drawing/2014/main" val="708265578"/>
                    </a:ext>
                  </a:extLst>
                </a:gridCol>
              </a:tblGrid>
              <a:tr h="5338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Indicator from NMCS 2019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2019 State-level Weighted 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671656"/>
                  </a:ext>
                </a:extLst>
              </a:tr>
              <a:tr h="6486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Access to alcohol at a party (among youth ages 18-20 who used alcohol last 30 days)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75019558"/>
                  </a:ext>
                </a:extLst>
              </a:tr>
              <a:tr h="64861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Access to alcohol at a </a:t>
                      </a:r>
                      <a:r>
                        <a:rPr lang="en-US" sz="1600" u="sng" strike="noStrike" dirty="0">
                          <a:effectLst/>
                        </a:rPr>
                        <a:t>college</a:t>
                      </a:r>
                      <a:r>
                        <a:rPr lang="en-US" sz="1600" u="none" strike="noStrike" dirty="0">
                          <a:effectLst/>
                        </a:rPr>
                        <a:t> party (among youth ages 18-20 who used alcohol last 30 days)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27.0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79377211"/>
                  </a:ext>
                </a:extLst>
              </a:tr>
              <a:tr h="69016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Parents or guardians provided alcohol (among youth ages 18-20 who used alcohol last 30 days)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73091147"/>
                  </a:ext>
                </a:extLst>
              </a:tr>
              <a:tr h="12985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u="none" strike="noStrike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Took alcohol from home or someone else's home (among youth ages 18-20 who used alcohol last 30 days)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19549127"/>
                  </a:ext>
                </a:extLst>
              </a:tr>
              <a:tr h="110872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Last year purchased or provided alcohol to underage youth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19561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44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84A7B-DE5F-4B68-8A77-C9B3B3EF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Concern /Awareness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398805-50D6-4FCE-B231-590CCB1B1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600189"/>
              </p:ext>
            </p:extLst>
          </p:nvPr>
        </p:nvGraphicFramePr>
        <p:xfrm>
          <a:off x="133350" y="3048000"/>
          <a:ext cx="8782050" cy="266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81819">
                  <a:extLst>
                    <a:ext uri="{9D8B030D-6E8A-4147-A177-3AD203B41FA5}">
                      <a16:colId xmlns:a16="http://schemas.microsoft.com/office/drawing/2014/main" val="3143568719"/>
                    </a:ext>
                  </a:extLst>
                </a:gridCol>
                <a:gridCol w="1400231">
                  <a:extLst>
                    <a:ext uri="{9D8B030D-6E8A-4147-A177-3AD203B41FA5}">
                      <a16:colId xmlns:a16="http://schemas.microsoft.com/office/drawing/2014/main" val="805707751"/>
                    </a:ext>
                  </a:extLst>
                </a:gridCol>
              </a:tblGrid>
              <a:tr h="14478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Indicator from NMCS 2019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2019 State-level Weighted 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106629"/>
                  </a:ext>
                </a:extLst>
              </a:tr>
              <a:tr h="12191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Problems due to drinking hurt my community financially : Agree or strongly agree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67.2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77017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67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409308"/>
            <a:ext cx="7239000" cy="24384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0FCDD-9209-45D7-8294-B589274C2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10292"/>
            <a:ext cx="7239000" cy="542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10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Prescription Painkiller  use by race/ethnicity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500" dirty="0"/>
              <a:t>Gender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457200" y="2904564"/>
            <a:ext cx="3733800" cy="3359079"/>
          </a:xfrm>
        </p:spPr>
        <p:txBody>
          <a:bodyPr>
            <a:normAutofit fontScale="70000" lnSpcReduction="2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Slightly more women than men report use over the last 30 days and the last year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Women more likely to share medications than men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but…. Women are more likely to report harm and to safely store medication</a:t>
            </a: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Men are slightly more likely to report painkiller use to get high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43399" y="2234952"/>
            <a:ext cx="4206239" cy="626534"/>
          </a:xfrm>
        </p:spPr>
        <p:txBody>
          <a:bodyPr/>
          <a:lstStyle/>
          <a:p>
            <a:r>
              <a:rPr lang="en-US" sz="3500" dirty="0"/>
              <a:t>Race/Ethnicity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343400" y="2904068"/>
            <a:ext cx="4206239" cy="3801532"/>
          </a:xfrm>
        </p:spPr>
        <p:txBody>
          <a:bodyPr>
            <a:normAutofit fontScale="77500" lnSpcReduction="20000"/>
          </a:bodyPr>
          <a:lstStyle/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Whites more likely to report receiving scripts and using painkillers</a:t>
            </a:r>
          </a:p>
          <a:p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“Other” racial category most likely to use painkillers to get high, followed by a tie between Hispanic and Whites</a:t>
            </a:r>
          </a:p>
          <a:p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Whites report a greater perception of risk, while being least likely to lock away meds. Hispanics and Native Americans are most likely to lock up meds.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4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901" y="533400"/>
            <a:ext cx="6673174" cy="1560716"/>
          </a:xfrm>
        </p:spPr>
        <p:txBody>
          <a:bodyPr>
            <a:normAutofit fontScale="90000"/>
          </a:bodyPr>
          <a:lstStyle/>
          <a:p>
            <a:r>
              <a:rPr lang="en-US" dirty="0"/>
              <a:t>NMCS Rx Opioid measures: Trends over the past 6 years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832837"/>
              </p:ext>
            </p:extLst>
          </p:nvPr>
        </p:nvGraphicFramePr>
        <p:xfrm>
          <a:off x="609600" y="2004060"/>
          <a:ext cx="8153400" cy="432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134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7287690" cy="1400530"/>
          </a:xfrm>
        </p:spPr>
        <p:txBody>
          <a:bodyPr/>
          <a:lstStyle/>
          <a:p>
            <a:r>
              <a:rPr lang="en-US" dirty="0"/>
              <a:t>Rx Painkillers: Reasons for use (N=1,222)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008067"/>
              </p:ext>
            </p:extLst>
          </p:nvPr>
        </p:nvGraphicFramePr>
        <p:xfrm>
          <a:off x="457200" y="1869280"/>
          <a:ext cx="8354490" cy="437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476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Rx Painkillers: Access (n=1,222)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725" y="2193925"/>
          <a:ext cx="7956550" cy="407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85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57400"/>
            <a:ext cx="8686800" cy="182509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Fiscal Year 2019: Annual Strategies for Success Preliminary Results </a:t>
            </a:r>
          </a:p>
        </p:txBody>
      </p:sp>
    </p:spTree>
    <p:extLst>
      <p:ext uri="{BB962C8B-B14F-4D97-AF65-F5344CB8AC3E}">
        <p14:creationId xmlns:p14="http://schemas.microsoft.com/office/powerpoint/2010/main" val="290274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1320"/>
            <a:ext cx="7957251" cy="5760720"/>
          </a:xfrm>
        </p:spPr>
      </p:pic>
    </p:spTree>
    <p:extLst>
      <p:ext uri="{BB962C8B-B14F-4D97-AF65-F5344CB8AC3E}">
        <p14:creationId xmlns:p14="http://schemas.microsoft.com/office/powerpoint/2010/main" val="3021014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ASFS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9061" y="2209800"/>
            <a:ext cx="3910579" cy="4069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High School (N=4354)</a:t>
            </a:r>
          </a:p>
          <a:p>
            <a:pPr marL="0" indent="0">
              <a:buNone/>
            </a:pPr>
            <a:endParaRPr lang="en-US" dirty="0"/>
          </a:p>
          <a:p>
            <a:pPr fontAlgn="ctr"/>
            <a:r>
              <a:rPr lang="en-US" b="1" dirty="0"/>
              <a:t>8</a:t>
            </a:r>
            <a:r>
              <a:rPr lang="en-US" b="1" baseline="30000" dirty="0"/>
              <a:t>th </a:t>
            </a:r>
            <a:r>
              <a:rPr lang="en-US" b="1" dirty="0"/>
              <a:t>grade-</a:t>
            </a:r>
            <a:r>
              <a:rPr lang="en-US" dirty="0"/>
              <a:t>13</a:t>
            </a:r>
          </a:p>
          <a:p>
            <a:pPr fontAlgn="ctr"/>
            <a:r>
              <a:rPr lang="en-US" b="1" dirty="0"/>
              <a:t>9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1517</a:t>
            </a:r>
          </a:p>
          <a:p>
            <a:pPr fontAlgn="ctr"/>
            <a:r>
              <a:rPr lang="en-US" b="1" dirty="0"/>
              <a:t>10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1135</a:t>
            </a:r>
          </a:p>
          <a:p>
            <a:pPr fontAlgn="ctr"/>
            <a:r>
              <a:rPr lang="en-US" b="1" dirty="0"/>
              <a:t>11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994</a:t>
            </a:r>
          </a:p>
          <a:p>
            <a:pPr fontAlgn="ctr"/>
            <a:r>
              <a:rPr lang="en-US" b="1" dirty="0"/>
              <a:t>12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677</a:t>
            </a:r>
          </a:p>
          <a:p>
            <a:pPr fontAlgn="ctr"/>
            <a:endParaRPr lang="en-US" dirty="0"/>
          </a:p>
          <a:p>
            <a:pPr marL="0" indent="0">
              <a:buNone/>
            </a:pPr>
            <a:r>
              <a:rPr lang="en-US" dirty="0"/>
              <a:t>3.7 housing unstable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209800"/>
            <a:ext cx="3907540" cy="4069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Middle School (N=4710)</a:t>
            </a:r>
          </a:p>
          <a:p>
            <a:pPr marL="0" indent="0">
              <a:buNone/>
            </a:pPr>
            <a:endParaRPr lang="en-US" dirty="0"/>
          </a:p>
          <a:p>
            <a:pPr fontAlgn="ctr"/>
            <a:r>
              <a:rPr lang="en-US" b="1" dirty="0"/>
              <a:t>6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1336</a:t>
            </a:r>
          </a:p>
          <a:p>
            <a:pPr fontAlgn="ctr"/>
            <a:r>
              <a:rPr lang="en-US" b="1" dirty="0"/>
              <a:t>7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1642</a:t>
            </a:r>
          </a:p>
          <a:p>
            <a:pPr fontAlgn="ctr"/>
            <a:r>
              <a:rPr lang="en-US" b="1" dirty="0"/>
              <a:t>8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1675</a:t>
            </a:r>
          </a:p>
          <a:p>
            <a:pPr fontAlgn="ctr"/>
            <a:r>
              <a:rPr lang="en-US" b="1" dirty="0"/>
              <a:t>9</a:t>
            </a:r>
            <a:r>
              <a:rPr lang="en-US" b="1" baseline="30000" dirty="0"/>
              <a:t>th</a:t>
            </a:r>
            <a:r>
              <a:rPr lang="en-US" b="1" dirty="0"/>
              <a:t> grade-</a:t>
            </a:r>
            <a:r>
              <a:rPr lang="en-US" dirty="0"/>
              <a:t>12</a:t>
            </a:r>
          </a:p>
          <a:p>
            <a:pPr fontAlgn="ctr"/>
            <a:endParaRPr lang="en-US" dirty="0"/>
          </a:p>
          <a:p>
            <a:pPr marL="0" indent="0" fontAlgn="ctr">
              <a:buNone/>
            </a:pPr>
            <a:r>
              <a:rPr lang="en-US" dirty="0"/>
              <a:t>6.1% housing unstable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2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use trends in </a:t>
            </a:r>
            <a:br>
              <a:rPr lang="en-US" dirty="0"/>
            </a:br>
            <a:r>
              <a:rPr lang="en-US" dirty="0"/>
              <a:t>Middle School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429000"/>
            <a:ext cx="3910579" cy="3130973"/>
          </a:xfrm>
        </p:spPr>
        <p:txBody>
          <a:bodyPr/>
          <a:lstStyle/>
          <a:p>
            <a:r>
              <a:rPr lang="en-US" dirty="0"/>
              <a:t>Current Alcohol</a:t>
            </a:r>
          </a:p>
          <a:p>
            <a:r>
              <a:rPr lang="en-US" dirty="0"/>
              <a:t>Current and Lifetime Marijuana</a:t>
            </a:r>
          </a:p>
          <a:p>
            <a:r>
              <a:rPr lang="en-US" dirty="0"/>
              <a:t>Current Cigarettes and Chewing Tobacco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9" y="3415553"/>
            <a:ext cx="3907541" cy="3130973"/>
          </a:xfrm>
        </p:spPr>
        <p:txBody>
          <a:bodyPr>
            <a:normAutofit/>
          </a:bodyPr>
          <a:lstStyle/>
          <a:p>
            <a:r>
              <a:rPr lang="en-US" dirty="0"/>
              <a:t>Lifetime Alcohol</a:t>
            </a:r>
          </a:p>
          <a:p>
            <a:r>
              <a:rPr lang="en-US" dirty="0"/>
              <a:t>Current Binge Drinking</a:t>
            </a:r>
          </a:p>
          <a:p>
            <a:r>
              <a:rPr lang="en-US" dirty="0"/>
              <a:t>Current Painkiller to get High (down 2.5 percentage pts!)</a:t>
            </a:r>
          </a:p>
        </p:txBody>
      </p:sp>
      <p:sp>
        <p:nvSpPr>
          <p:cNvPr id="7" name="Up Arrow 6"/>
          <p:cNvSpPr/>
          <p:nvPr/>
        </p:nvSpPr>
        <p:spPr>
          <a:xfrm>
            <a:off x="990600" y="2150626"/>
            <a:ext cx="640080" cy="100584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357074" y="2150967"/>
            <a:ext cx="640080" cy="10058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87A0F-E973-4EEA-A854-102161981696}"/>
              </a:ext>
            </a:extLst>
          </p:cNvPr>
          <p:cNvSpPr txBox="1"/>
          <p:nvPr/>
        </p:nvSpPr>
        <p:spPr>
          <a:xfrm>
            <a:off x="1643523" y="246888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Rising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18453-C1F2-4436-B761-9CA56A290771}"/>
              </a:ext>
            </a:extLst>
          </p:cNvPr>
          <p:cNvSpPr txBox="1"/>
          <p:nvPr/>
        </p:nvSpPr>
        <p:spPr>
          <a:xfrm>
            <a:off x="5997154" y="246888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Falling Use</a:t>
            </a:r>
          </a:p>
        </p:txBody>
      </p:sp>
    </p:spTree>
    <p:extLst>
      <p:ext uri="{BB962C8B-B14F-4D97-AF65-F5344CB8AC3E}">
        <p14:creationId xmlns:p14="http://schemas.microsoft.com/office/powerpoint/2010/main" val="2549668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use trends in </a:t>
            </a:r>
            <a:br>
              <a:rPr lang="en-US" dirty="0"/>
            </a:br>
            <a:r>
              <a:rPr lang="en-US" dirty="0"/>
              <a:t>high School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352800"/>
            <a:ext cx="3910579" cy="3130973"/>
          </a:xfrm>
        </p:spPr>
        <p:txBody>
          <a:bodyPr/>
          <a:lstStyle/>
          <a:p>
            <a:r>
              <a:rPr lang="en-US" dirty="0"/>
              <a:t>Current E-Cig (almost 5 percentage pts!)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6240" y="3387264"/>
            <a:ext cx="3907541" cy="3130973"/>
          </a:xfrm>
        </p:spPr>
        <p:txBody>
          <a:bodyPr>
            <a:normAutofit fontScale="92500"/>
          </a:bodyPr>
          <a:lstStyle/>
          <a:p>
            <a:r>
              <a:rPr lang="en-US" dirty="0"/>
              <a:t>Current Cigarette, Chewing Tobacco, and Hookah</a:t>
            </a:r>
          </a:p>
          <a:p>
            <a:r>
              <a:rPr lang="en-US" dirty="0"/>
              <a:t>Current Alcohol, Binge Drinking</a:t>
            </a:r>
          </a:p>
          <a:p>
            <a:r>
              <a:rPr lang="en-US" dirty="0"/>
              <a:t>Drinking and Driving and Riding with a Drunk Driver</a:t>
            </a:r>
          </a:p>
          <a:p>
            <a:r>
              <a:rPr lang="en-US" dirty="0"/>
              <a:t>Current Marijuana</a:t>
            </a:r>
          </a:p>
          <a:p>
            <a:r>
              <a:rPr lang="en-US" dirty="0"/>
              <a:t>Current Painkiller to get High (down 2.1 percentage pts!)</a:t>
            </a:r>
          </a:p>
          <a:p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452BE7A-5AC7-4859-8EE5-A11C8FB0F687}"/>
              </a:ext>
            </a:extLst>
          </p:cNvPr>
          <p:cNvSpPr/>
          <p:nvPr/>
        </p:nvSpPr>
        <p:spPr>
          <a:xfrm>
            <a:off x="990600" y="2150626"/>
            <a:ext cx="640080" cy="100584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017C7E71-FD6E-46DE-B71A-0B297986EB12}"/>
              </a:ext>
            </a:extLst>
          </p:cNvPr>
          <p:cNvSpPr/>
          <p:nvPr/>
        </p:nvSpPr>
        <p:spPr>
          <a:xfrm>
            <a:off x="5357074" y="2150967"/>
            <a:ext cx="640080" cy="10058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7C3314-D375-4104-9F0C-ABF4B162E014}"/>
              </a:ext>
            </a:extLst>
          </p:cNvPr>
          <p:cNvSpPr txBox="1"/>
          <p:nvPr/>
        </p:nvSpPr>
        <p:spPr>
          <a:xfrm>
            <a:off x="1643523" y="246888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Rising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B1E3FF-480A-442E-943F-229B9B9AE336}"/>
              </a:ext>
            </a:extLst>
          </p:cNvPr>
          <p:cNvSpPr txBox="1"/>
          <p:nvPr/>
        </p:nvSpPr>
        <p:spPr>
          <a:xfrm>
            <a:off x="5997154" y="246888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Falling Use</a:t>
            </a:r>
          </a:p>
        </p:txBody>
      </p:sp>
    </p:spTree>
    <p:extLst>
      <p:ext uri="{BB962C8B-B14F-4D97-AF65-F5344CB8AC3E}">
        <p14:creationId xmlns:p14="http://schemas.microsoft.com/office/powerpoint/2010/main" val="2831920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9372600" cy="1408316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What else do we do? (A.k.a.- How else can we help you and your evaluator?)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98" y="2590800"/>
            <a:ext cx="8549604" cy="3505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Help you identify process and outcome indicators to measure progress in your SOW</a:t>
            </a:r>
          </a:p>
          <a:p>
            <a:r>
              <a:rPr lang="en-US" dirty="0">
                <a:solidFill>
                  <a:schemeClr val="tx1"/>
                </a:solidFill>
              </a:rPr>
              <a:t>Help you with your assessment data collection and interpretation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Focus group scripts for a variety of populations to identify contributing factors</a:t>
            </a:r>
          </a:p>
          <a:p>
            <a:r>
              <a:rPr lang="en-US" dirty="0">
                <a:solidFill>
                  <a:schemeClr val="tx1"/>
                </a:solidFill>
              </a:rPr>
              <a:t>Help established programs polish up your use of data in your OSAP reporting</a:t>
            </a:r>
          </a:p>
          <a:p>
            <a:r>
              <a:rPr lang="en-US" dirty="0">
                <a:solidFill>
                  <a:schemeClr val="tx1"/>
                </a:solidFill>
              </a:rPr>
              <a:t>Provide you statewide data on NMCS and SFS for comparison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3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4373"/>
            <a:ext cx="8534400" cy="1293028"/>
          </a:xfrm>
        </p:spPr>
        <p:txBody>
          <a:bodyPr>
            <a:normAutofit/>
          </a:bodyPr>
          <a:lstStyle/>
          <a:p>
            <a:r>
              <a:rPr lang="en-US" sz="3500" dirty="0"/>
              <a:t>Recap of Take home messages </a:t>
            </a:r>
            <a:r>
              <a:rPr lang="en-US" sz="3500" dirty="0" err="1"/>
              <a:t>AcrosS</a:t>
            </a:r>
            <a:r>
              <a:rPr lang="en-US" sz="3500" dirty="0"/>
              <a:t> </a:t>
            </a:r>
            <a:r>
              <a:rPr lang="en-US" sz="3500" dirty="0" err="1"/>
              <a:t>DataSets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2120984"/>
            <a:ext cx="8244840" cy="422878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Relatively stable drinking past 6 years in adults</a:t>
            </a:r>
          </a:p>
          <a:p>
            <a:r>
              <a:rPr lang="en-US" sz="2400" dirty="0"/>
              <a:t>In MS, alcohol, tobacco, and marijuana use is up, in HS all are down/same except sharp spike in e-cig</a:t>
            </a:r>
          </a:p>
          <a:p>
            <a:r>
              <a:rPr lang="en-US" sz="2400" dirty="0"/>
              <a:t>Use of painkillers to get high are down for MS &amp; HS</a:t>
            </a:r>
          </a:p>
          <a:p>
            <a:r>
              <a:rPr lang="en-US" sz="2400" dirty="0"/>
              <a:t>Generally high perception of risk to get caught</a:t>
            </a:r>
          </a:p>
          <a:p>
            <a:r>
              <a:rPr lang="en-US" sz="2400" dirty="0"/>
              <a:t>Many adult </a:t>
            </a:r>
            <a:r>
              <a:rPr lang="en-US" sz="2400" u="sng" dirty="0"/>
              <a:t>current</a:t>
            </a:r>
            <a:r>
              <a:rPr lang="en-US" sz="2400" dirty="0"/>
              <a:t> opioid users use them to get high; especially men</a:t>
            </a:r>
          </a:p>
          <a:p>
            <a:r>
              <a:rPr lang="en-US" sz="2400" dirty="0"/>
              <a:t>Hispanics and Native Americans most likely to report locking up meds</a:t>
            </a:r>
          </a:p>
          <a:p>
            <a:pPr marL="0" indent="0" algn="ctr">
              <a:buNone/>
            </a:pPr>
            <a:r>
              <a:rPr lang="en-US" sz="2400" b="1" dirty="0"/>
              <a:t>This presentation highlights some noteworthy findings: Full set of finding slides distributed separately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2200835"/>
            <a:ext cx="374904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64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80D38-B01F-47B6-AEF0-3995D40A0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90600"/>
            <a:ext cx="9144000" cy="1293028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What else do we do? (A.k.a.- How else can we help you and your evaluator?)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98B9-D132-452E-858F-C30382793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612998"/>
            <a:ext cx="7955280" cy="4069080"/>
          </a:xfrm>
        </p:spPr>
        <p:txBody>
          <a:bodyPr/>
          <a:lstStyle/>
          <a:p>
            <a:r>
              <a:rPr lang="en-US" dirty="0"/>
              <a:t>Help you assess fidelity to your planned programming</a:t>
            </a:r>
          </a:p>
          <a:p>
            <a:r>
              <a:rPr lang="en-US" dirty="0"/>
              <a:t>Help you identify a new local evaluator if necessary, and train that person on OSAP roles and expectations</a:t>
            </a:r>
          </a:p>
          <a:p>
            <a:r>
              <a:rPr lang="en-US" dirty="0"/>
              <a:t>Help you, when stuck, in meeting your data collection needs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5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BEC72-77EF-413E-BFCD-B3BA24134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4373"/>
            <a:ext cx="8534400" cy="1293028"/>
          </a:xfrm>
        </p:spPr>
        <p:txBody>
          <a:bodyPr>
            <a:normAutofit/>
          </a:bodyPr>
          <a:lstStyle/>
          <a:p>
            <a:r>
              <a:rPr lang="en-US" sz="3500" dirty="0"/>
              <a:t>Take home messages </a:t>
            </a:r>
            <a:r>
              <a:rPr lang="en-US" sz="3500" dirty="0" err="1"/>
              <a:t>AcrosS</a:t>
            </a:r>
            <a:r>
              <a:rPr lang="en-US" sz="3500" dirty="0"/>
              <a:t> </a:t>
            </a:r>
            <a:r>
              <a:rPr lang="en-US" sz="3500" dirty="0" err="1"/>
              <a:t>DataSets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" y="2041134"/>
            <a:ext cx="8244840" cy="43649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1" dirty="0"/>
              <a:t>This presentation highlights some noteworthy findings: Full set of finding slides distributed separately</a:t>
            </a:r>
            <a:endParaRPr lang="en-US" sz="2600" dirty="0"/>
          </a:p>
          <a:p>
            <a:r>
              <a:rPr lang="en-US" sz="2400" dirty="0"/>
              <a:t>Relatively stable drinking past 6 years in adults</a:t>
            </a:r>
          </a:p>
          <a:p>
            <a:r>
              <a:rPr lang="en-US" sz="2400" dirty="0"/>
              <a:t>In MS, alcohol, tobacco, and marijuana use is up, in HS all are down/same except sharp spike in e-cig</a:t>
            </a:r>
          </a:p>
          <a:p>
            <a:r>
              <a:rPr lang="en-US" sz="2400" dirty="0"/>
              <a:t>Use of painkillers to get high are down for MS &amp; HS</a:t>
            </a:r>
          </a:p>
          <a:p>
            <a:r>
              <a:rPr lang="en-US" sz="2400" dirty="0"/>
              <a:t>Generally high perception of risk to get caught</a:t>
            </a:r>
          </a:p>
          <a:p>
            <a:r>
              <a:rPr lang="en-US" sz="2400" dirty="0"/>
              <a:t>Many adult </a:t>
            </a:r>
            <a:r>
              <a:rPr lang="en-US" sz="2400" u="sng" dirty="0"/>
              <a:t>current</a:t>
            </a:r>
            <a:r>
              <a:rPr lang="en-US" sz="2400" dirty="0"/>
              <a:t> opioid users use them to get high; especially men</a:t>
            </a:r>
          </a:p>
          <a:p>
            <a:r>
              <a:rPr lang="en-US" sz="2400" dirty="0"/>
              <a:t>Hispanics and Native Americans most likely to report locking up meds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2200835"/>
            <a:ext cx="374904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0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2057400"/>
            <a:ext cx="7848600" cy="190500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Fiscal Year 2019:  </a:t>
            </a:r>
            <a:br>
              <a:rPr lang="en-US" sz="4000" dirty="0"/>
            </a:br>
            <a:r>
              <a:rPr lang="en-US" sz="4000" dirty="0"/>
              <a:t>New Mexico Community Survey Data</a:t>
            </a:r>
          </a:p>
        </p:txBody>
      </p:sp>
    </p:spTree>
    <p:extLst>
      <p:ext uri="{BB962C8B-B14F-4D97-AF65-F5344CB8AC3E}">
        <p14:creationId xmlns:p14="http://schemas.microsoft.com/office/powerpoint/2010/main" val="239907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96" y="685800"/>
            <a:ext cx="8549604" cy="87945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Convenience Sample Demographics: Gender and Race/Ethnicity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477944"/>
              </p:ext>
            </p:extLst>
          </p:nvPr>
        </p:nvGraphicFramePr>
        <p:xfrm>
          <a:off x="228600" y="2057400"/>
          <a:ext cx="8686800" cy="4495799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7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Demographic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Actual 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Census 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71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4215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49.1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71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7575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64.3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50.9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365"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504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Non-Hispanic White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4223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34.9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41.0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71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Hispanic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5342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44.2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45.8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35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Native American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1868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15.5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8.4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71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Other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656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5.4</a:t>
                      </a:r>
                    </a:p>
                  </a:txBody>
                  <a:tcPr marL="38100" marR="3810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4.8</a:t>
                      </a: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47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Alcohol use by Sub-Groups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Gender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3749040" cy="335907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More males than females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use alcohol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binge drink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drink &amp; drive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purchased for minor in last 30 days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43400" y="2234952"/>
            <a:ext cx="4343400" cy="626534"/>
          </a:xfrm>
        </p:spPr>
        <p:txBody>
          <a:bodyPr/>
          <a:lstStyle/>
          <a:p>
            <a:r>
              <a:rPr lang="en-US" sz="4000" dirty="0"/>
              <a:t>Race/Ethnicity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343400" y="2904068"/>
            <a:ext cx="4206239" cy="3359572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Most alcohol use by Whites, then Hispanic, “other,” and Native American</a:t>
            </a:r>
          </a:p>
          <a:p>
            <a:endParaRPr lang="en-US" sz="3000" dirty="0"/>
          </a:p>
          <a:p>
            <a:r>
              <a:rPr lang="en-US" sz="3000" dirty="0"/>
              <a:t>Hispanic had greatest rates of binge drinking, followed by Native Americans, Whites, and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1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90600" y="2084069"/>
          <a:ext cx="7559040" cy="4009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8AAF30C-C532-4162-A0BC-2218EB51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</p:spPr>
        <p:txBody>
          <a:bodyPr>
            <a:normAutofit/>
          </a:bodyPr>
          <a:lstStyle/>
          <a:p>
            <a:r>
              <a:rPr lang="en-US" dirty="0"/>
              <a:t>Past 6 year alcohol Trends</a:t>
            </a:r>
          </a:p>
        </p:txBody>
      </p:sp>
    </p:spTree>
    <p:extLst>
      <p:ext uri="{BB962C8B-B14F-4D97-AF65-F5344CB8AC3E}">
        <p14:creationId xmlns:p14="http://schemas.microsoft.com/office/powerpoint/2010/main" val="224093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Past 6 year alcohol Trends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1974065"/>
              </p:ext>
            </p:extLst>
          </p:nvPr>
        </p:nvGraphicFramePr>
        <p:xfrm>
          <a:off x="457200" y="1905000"/>
          <a:ext cx="8229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721582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29975D92999542AA1E40E6D181D85C" ma:contentTypeVersion="12" ma:contentTypeDescription="Create a new document." ma:contentTypeScope="" ma:versionID="7377f9304b2991b59010a27f1a9442d6">
  <xsd:schema xmlns:xsd="http://www.w3.org/2001/XMLSchema" xmlns:xs="http://www.w3.org/2001/XMLSchema" xmlns:p="http://schemas.microsoft.com/office/2006/metadata/properties" xmlns:ns2="084b108d-46a9-4cc0-92a1-7c03ca0eefcc" xmlns:ns3="6b36141a-6da3-4a64-9710-f6d5c8aceef6" targetNamespace="http://schemas.microsoft.com/office/2006/metadata/properties" ma:root="true" ma:fieldsID="0b04c366af27e36ef12f76c047888daa" ns2:_="" ns3:_="">
    <xsd:import namespace="084b108d-46a9-4cc0-92a1-7c03ca0eefcc"/>
    <xsd:import namespace="6b36141a-6da3-4a64-9710-f6d5c8acee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b108d-46a9-4cc0-92a1-7c03ca0eef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6141a-6da3-4a64-9710-f6d5c8acee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931769-4FC4-4067-A843-C14622E280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4b108d-46a9-4cc0-92a1-7c03ca0eefcc"/>
    <ds:schemaRef ds:uri="6b36141a-6da3-4a64-9710-f6d5c8acee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1FF1F1-D556-4AB4-A543-B79AF7C977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40458B-7BA0-4591-9EF3-CF5C9F36C847}">
  <ds:schemaRefs>
    <ds:schemaRef ds:uri="http://purl.org/dc/terms/"/>
    <ds:schemaRef ds:uri="http://schemas.openxmlformats.org/package/2006/metadata/core-properties"/>
    <ds:schemaRef ds:uri="http://purl.org/dc/dcmitype/"/>
    <ds:schemaRef ds:uri="084b108d-46a9-4cc0-92a1-7c03ca0eefc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6b36141a-6da3-4a64-9710-f6d5c8aceef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7915</TotalTime>
  <Words>1098</Words>
  <Application>Microsoft Office PowerPoint</Application>
  <PresentationFormat>On-screen Show (4:3)</PresentationFormat>
  <Paragraphs>195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Century Gothic</vt:lpstr>
      <vt:lpstr>Vapor Trail</vt:lpstr>
      <vt:lpstr>PowerPoint Presentation</vt:lpstr>
      <vt:lpstr>PowerPoint Presentation</vt:lpstr>
      <vt:lpstr>PowerPoint Presentation</vt:lpstr>
      <vt:lpstr>Take home messages AcrosS DataSets</vt:lpstr>
      <vt:lpstr>Fiscal Year 2019:   New Mexico Community Survey Data</vt:lpstr>
      <vt:lpstr>Convenience Sample Demographics: Gender and Race/Ethnicity</vt:lpstr>
      <vt:lpstr>Alcohol use by Sub-Groups</vt:lpstr>
      <vt:lpstr>Past 6 year alcohol Trends</vt:lpstr>
      <vt:lpstr>Past 6 year alcohol Trends</vt:lpstr>
      <vt:lpstr>Perception of RIsk</vt:lpstr>
      <vt:lpstr>Retail Access </vt:lpstr>
      <vt:lpstr>Social Access</vt:lpstr>
      <vt:lpstr>Community Concern /Awareness</vt:lpstr>
      <vt:lpstr>PowerPoint Presentation</vt:lpstr>
      <vt:lpstr>Prescription Painkiller  use by race/ethnicity</vt:lpstr>
      <vt:lpstr>NMCS Rx Opioid measures: Trends over the past 6 years</vt:lpstr>
      <vt:lpstr>Rx Painkillers: Reasons for use (N=1,222)</vt:lpstr>
      <vt:lpstr>Rx Painkillers: Access (n=1,222)</vt:lpstr>
      <vt:lpstr>Fiscal Year 2019: Annual Strategies for Success Preliminary Results </vt:lpstr>
      <vt:lpstr>ASFS Sample</vt:lpstr>
      <vt:lpstr>Drug use trends in  Middle School</vt:lpstr>
      <vt:lpstr>Drug use trends in  high School</vt:lpstr>
      <vt:lpstr>What else do we do? (A.k.a.- How else can we help you and your evaluator?)</vt:lpstr>
      <vt:lpstr>Recap of Take home messages AcrosS DataSets</vt:lpstr>
      <vt:lpstr>What else do we do? (A.k.a.- How else can we help you and your evaluator?)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Waller</dc:creator>
  <cp:lastModifiedBy>Ashley Simons-Rudolph</cp:lastModifiedBy>
  <cp:revision>306</cp:revision>
  <cp:lastPrinted>2019-08-12T12:44:01Z</cp:lastPrinted>
  <dcterms:created xsi:type="dcterms:W3CDTF">2014-11-10T14:51:44Z</dcterms:created>
  <dcterms:modified xsi:type="dcterms:W3CDTF">2019-09-09T13:54:04Z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0x0101003529975D92999542AA1E40E6D181D85C</vt:lpwstr>
  </property>
</Properties>
</file>